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303" r:id="rId2"/>
    <p:sldId id="487" r:id="rId3"/>
    <p:sldId id="568" r:id="rId4"/>
    <p:sldId id="565" r:id="rId5"/>
    <p:sldId id="566" r:id="rId6"/>
    <p:sldId id="570" r:id="rId7"/>
    <p:sldId id="571" r:id="rId8"/>
    <p:sldId id="551" r:id="rId9"/>
    <p:sldId id="572" r:id="rId10"/>
    <p:sldId id="573" r:id="rId11"/>
    <p:sldId id="576" r:id="rId12"/>
    <p:sldId id="577" r:id="rId13"/>
    <p:sldId id="578" r:id="rId14"/>
    <p:sldId id="579" r:id="rId15"/>
    <p:sldId id="580" r:id="rId16"/>
    <p:sldId id="581" r:id="rId17"/>
    <p:sldId id="582" r:id="rId18"/>
    <p:sldId id="561" r:id="rId19"/>
    <p:sldId id="541" r:id="rId20"/>
    <p:sldId id="584" r:id="rId21"/>
    <p:sldId id="583" r:id="rId22"/>
    <p:sldId id="585" r:id="rId23"/>
    <p:sldId id="259" r:id="rId24"/>
    <p:sldId id="586" r:id="rId25"/>
    <p:sldId id="256" r:id="rId26"/>
    <p:sldId id="569" r:id="rId27"/>
    <p:sldId id="574" r:id="rId28"/>
    <p:sldId id="587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/>
    <p:restoredTop sz="75300"/>
  </p:normalViewPr>
  <p:slideViewPr>
    <p:cSldViewPr snapToGrid="0" snapToObjects="1">
      <p:cViewPr varScale="1">
        <p:scale>
          <a:sx n="97" d="100"/>
          <a:sy n="97" d="100"/>
        </p:scale>
        <p:origin x="2056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51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91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themes</a:t>
            </a:r>
          </a:p>
          <a:p>
            <a:r>
              <a:rPr lang="en-US" dirty="0"/>
              <a:t>Many orgs have make their own CSS themes that conform to brand guidelines; can often find those and directly use in </a:t>
            </a:r>
            <a:r>
              <a:rPr lang="en-US" dirty="0" err="1"/>
              <a:t>flexdashboard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1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 this last exercise of the workshop, we will again send you into breakout rooms. Your TA will share their screen with the COVID19 </a:t>
            </a:r>
            <a:r>
              <a:rPr lang="en-US" sz="1200" dirty="0" err="1"/>
              <a:t>flexdashboard</a:t>
            </a:r>
            <a:r>
              <a:rPr lang="en-US" sz="1200" dirty="0"/>
              <a:t> source code open. The objective is to work as a team to tweak the dashboard using the tools we covered today. In 15 minutes we’ll bring everyone back and take a look at what each group has built!</a:t>
            </a:r>
          </a:p>
          <a:p>
            <a:endParaRPr lang="en-US" dirty="0"/>
          </a:p>
          <a:p>
            <a:r>
              <a:rPr lang="en-US" dirty="0"/>
              <a:t>Remember: your TA might not be a </a:t>
            </a:r>
            <a:r>
              <a:rPr lang="en-US" dirty="0" err="1"/>
              <a:t>flexdashboard</a:t>
            </a:r>
            <a:r>
              <a:rPr lang="en-US" dirty="0"/>
              <a:t> expert, and there’s only going to be 15 minutes, so nobody expects anything substantial. But there are probably a couple of things you might want to change, for example the style, or you might want to add another graph or table, or add a column to the table, or tweak the labels to make them more descriptive. Have fun!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34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9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66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“R For Data Science” book by Garrett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Grolemund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Hadley Wickham has become the de-facto standard introduction to data science with R with best practice and ease of learning in mind. The entire text is available for free at this address. Each chapter has a lot of exercises,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and there’s a solutions manual for the exercises online, which makes this great for self-paced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14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you all at R/Medicine tomorrow!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6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already looked at static reports that are created when you knit a </a:t>
            </a:r>
            <a:r>
              <a:rPr lang="en-US" dirty="0" err="1"/>
              <a:t>Rmd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But an important way in which clinical information is presented is not in static reports that need to be build manually, but instead…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48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also in the name of my co-instructors, I would like to thank all the TAs</a:t>
            </a:r>
          </a:p>
          <a:p>
            <a:endParaRPr lang="en-US" dirty="0"/>
          </a:p>
          <a:p>
            <a:r>
              <a:rPr lang="en-US" dirty="0"/>
              <a:t>** So to give them a round of virtual applause please click the “yes” button one more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36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 big thank you to all of you R/Med 101 Participants!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95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Leave this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21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domain experts, who are often not trained in performing analytics, users to quickly find essential information to do their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it comes in handy if you’ve coded you analysis reproducibly in R Markdown – because there’s </a:t>
            </a:r>
            <a:r>
              <a:rPr lang="en-US" dirty="0" err="1"/>
              <a:t>flexdashboard</a:t>
            </a:r>
            <a:r>
              <a:rPr lang="en-US" dirty="0"/>
              <a:t>, an R package that allows you to turn an R Markdown document into an interactive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1. Start with the </a:t>
            </a:r>
            <a:r>
              <a:rPr lang="en-US" dirty="0" err="1"/>
              <a:t>ggplot</a:t>
            </a:r>
            <a:r>
              <a:rPr lang="en-US" dirty="0"/>
              <a:t> template for making any kind of plot</a:t>
            </a:r>
          </a:p>
          <a:p>
            <a:r>
              <a:rPr lang="en-US" dirty="0"/>
              <a:t>** Step 2. Capture the </a:t>
            </a:r>
            <a:r>
              <a:rPr lang="en-US" dirty="0" err="1"/>
              <a:t>ggplot</a:t>
            </a:r>
            <a:r>
              <a:rPr lang="en-US" dirty="0"/>
              <a:t> in an object. For example, here I capture the plot as an object named “</a:t>
            </a:r>
            <a:r>
              <a:rPr lang="en-US" dirty="0" err="1"/>
              <a:t>my_plot</a:t>
            </a:r>
            <a:r>
              <a:rPr lang="en-US" dirty="0"/>
              <a:t>”</a:t>
            </a:r>
          </a:p>
          <a:p>
            <a:r>
              <a:rPr lang="en-US" dirty="0"/>
              <a:t>** Step 3. Write </a:t>
            </a:r>
            <a:r>
              <a:rPr lang="en-US" dirty="0" err="1"/>
              <a:t>ggplotly</a:t>
            </a:r>
            <a:r>
              <a:rPr lang="en-US" dirty="0"/>
              <a:t>(</a:t>
            </a:r>
            <a:r>
              <a:rPr lang="en-US" dirty="0" err="1"/>
              <a:t>my_plot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1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(Show how I can turn off invalid and negatives to just focus on positives!)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86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8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easier.</a:t>
            </a:r>
          </a:p>
          <a:p>
            <a:endParaRPr lang="en-US" dirty="0"/>
          </a:p>
          <a:p>
            <a:r>
              <a:rPr lang="en-US" dirty="0"/>
              <a:t>Step 1. Start with the data frame you’d like to show</a:t>
            </a:r>
          </a:p>
          <a:p>
            <a:r>
              <a:rPr lang="en-US" dirty="0"/>
              <a:t>Step 2. Pipe it to the function </a:t>
            </a:r>
            <a:r>
              <a:rPr lang="en-US" dirty="0" err="1"/>
              <a:t>datatable</a:t>
            </a:r>
            <a:r>
              <a:rPr lang="en-US" dirty="0"/>
              <a:t>() which is part of the DT package.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flexdashboard/using.html#them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allery.htmlwidgets.org/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rnold.github.io/r4ds-exercise-solutions/" TargetMode="External"/><Relationship Id="rId5" Type="http://schemas.openxmlformats.org/officeDocument/2006/relationships/image" Target="../media/image28.tiff"/><Relationship Id="rId4" Type="http://schemas.openxmlformats.org/officeDocument/2006/relationships/hyperlink" Target="https://r4ds.had.co.nz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rmed2020-101-pos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7200" b="1"/>
              <a:t>Dashboards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/>
              <a:t>Stephan Kadauke</a:t>
            </a:r>
            <a:endParaRPr lang="en-US" sz="3200" dirty="0"/>
          </a:p>
          <a:p>
            <a:r>
              <a:rPr lang="en-US" sz="3200" dirty="0"/>
              <a:t>R/Medicine 2020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71D5-967C-1149-BE74-F1F302CE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411F4-342E-F444-9B8D-B5F7151B9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dirty="0"/>
              <a:t>Return to </a:t>
            </a:r>
            <a:r>
              <a:rPr lang="en-US" sz="3600" dirty="0">
                <a:solidFill>
                  <a:srgbClr val="0070C0"/>
                </a:solidFill>
                <a:latin typeface="Monaco" pitchFamily="2" charset="77"/>
              </a:rPr>
              <a:t>05 – </a:t>
            </a:r>
            <a:r>
              <a:rPr lang="en-US" sz="3600" dirty="0" err="1">
                <a:solidFill>
                  <a:srgbClr val="0070C0"/>
                </a:solidFill>
                <a:latin typeface="Monaco" pitchFamily="2" charset="77"/>
              </a:rPr>
              <a:t>Communicate.Rmd</a:t>
            </a:r>
            <a:r>
              <a:rPr lang="en-US" sz="4000" dirty="0"/>
              <a:t>. </a:t>
            </a:r>
          </a:p>
          <a:p>
            <a:pPr marL="0" indent="0">
              <a:buNone/>
            </a:pPr>
            <a:r>
              <a:rPr lang="en-US" sz="4000" dirty="0"/>
              <a:t>Make the </a:t>
            </a:r>
            <a:r>
              <a:rPr lang="en-US" sz="4000" b="1" dirty="0"/>
              <a:t>Test Volumes Over Time </a:t>
            </a:r>
            <a:r>
              <a:rPr lang="en-US" sz="4000" dirty="0"/>
              <a:t>plot interactive.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4000" dirty="0"/>
              <a:t>Knit the document again to note the change. Hover over the interactive plots.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4000" dirty="0"/>
              <a:t>Click “yes” when you are finished.</a:t>
            </a:r>
          </a:p>
        </p:txBody>
      </p:sp>
    </p:spTree>
    <p:extLst>
      <p:ext uri="{BB962C8B-B14F-4D97-AF65-F5344CB8AC3E}">
        <p14:creationId xmlns:p14="http://schemas.microsoft.com/office/powerpoint/2010/main" val="58485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Interactive tables</a:t>
            </a:r>
          </a:p>
        </p:txBody>
      </p:sp>
    </p:spTree>
    <p:extLst>
      <p:ext uri="{BB962C8B-B14F-4D97-AF65-F5344CB8AC3E}">
        <p14:creationId xmlns:p14="http://schemas.microsoft.com/office/powerpoint/2010/main" val="345831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4B8B-30A1-6342-AD8F-8BEE8183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DT makes data frames interactive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44EF4B-B84D-2042-80DC-8271D9C38B06}"/>
              </a:ext>
            </a:extLst>
          </p:cNvPr>
          <p:cNvGrpSpPr/>
          <p:nvPr/>
        </p:nvGrpSpPr>
        <p:grpSpPr>
          <a:xfrm>
            <a:off x="1167629" y="4204302"/>
            <a:ext cx="9856738" cy="1779405"/>
            <a:chOff x="2080824" y="3409614"/>
            <a:chExt cx="8090003" cy="9392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8C0482-75B5-6A4E-92A2-723A34F91C90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A7890-3531-774D-821D-616132348880}"/>
                </a:ext>
              </a:extLst>
            </p:cNvPr>
            <p:cNvSpPr txBox="1"/>
            <p:nvPr/>
          </p:nvSpPr>
          <p:spPr>
            <a:xfrm>
              <a:off x="2080824" y="3469533"/>
              <a:ext cx="8090002" cy="27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113D56-0110-6245-9775-2D66B9C81A68}"/>
              </a:ext>
            </a:extLst>
          </p:cNvPr>
          <p:cNvSpPr txBox="1"/>
          <p:nvPr/>
        </p:nvSpPr>
        <p:spPr>
          <a:xfrm>
            <a:off x="11996928" y="61203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CEBF7-3B1F-C44C-B6DE-FC21A64C5ACD}"/>
              </a:ext>
            </a:extLst>
          </p:cNvPr>
          <p:cNvGrpSpPr/>
          <p:nvPr/>
        </p:nvGrpSpPr>
        <p:grpSpPr>
          <a:xfrm>
            <a:off x="1167629" y="1649595"/>
            <a:ext cx="9856739" cy="1779405"/>
            <a:chOff x="2080823" y="3409614"/>
            <a:chExt cx="8090004" cy="9392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9B7476-3BEF-0247-AFC6-78AE3252F8EC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81743-8B67-9E41-962E-D1046BD4F22F}"/>
                </a:ext>
              </a:extLst>
            </p:cNvPr>
            <p:cNvSpPr txBox="1"/>
            <p:nvPr/>
          </p:nvSpPr>
          <p:spPr>
            <a:xfrm>
              <a:off x="2080823" y="3736580"/>
              <a:ext cx="8090002" cy="27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covid_testing</a:t>
              </a:r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DAD0D1-8EFB-A44D-9366-0A987F653D0B}"/>
              </a:ext>
            </a:extLst>
          </p:cNvPr>
          <p:cNvSpPr txBox="1"/>
          <p:nvPr/>
        </p:nvSpPr>
        <p:spPr>
          <a:xfrm>
            <a:off x="1167629" y="4609217"/>
            <a:ext cx="9856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covid_testing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 %&gt;%</a:t>
            </a:r>
          </a:p>
          <a:p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datatable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4A0080-B086-5745-94EF-E27723D4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367" y="521971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4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71D5-967C-1149-BE74-F1F302CE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411F4-342E-F444-9B8D-B5F7151B9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1816340"/>
            <a:ext cx="10019010" cy="49185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000" dirty="0"/>
              <a:t>Return to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05 – </a:t>
            </a:r>
            <a:r>
              <a:rPr lang="en-US" sz="3100" dirty="0" err="1">
                <a:solidFill>
                  <a:srgbClr val="0070C0"/>
                </a:solidFill>
                <a:latin typeface="Monaco" pitchFamily="2" charset="77"/>
              </a:rPr>
              <a:t>Communicate.Rmd</a:t>
            </a:r>
            <a:r>
              <a:rPr lang="en-US" sz="4000" dirty="0"/>
              <a:t>. Let’s try to display a list of positive results in the </a:t>
            </a:r>
            <a:r>
              <a:rPr lang="en-US" sz="4000" b="1" dirty="0"/>
              <a:t>Details of Positive Test Results</a:t>
            </a:r>
            <a:r>
              <a:rPr lang="en-US" sz="4000" dirty="0"/>
              <a:t> area of the plot. </a:t>
            </a:r>
          </a:p>
          <a:p>
            <a:pPr marL="742950" indent="-7429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4000" dirty="0"/>
              <a:t>Note that this area currently shows the contents of the </a:t>
            </a:r>
            <a:r>
              <a:rPr lang="en-US" sz="3500" dirty="0" err="1">
                <a:solidFill>
                  <a:srgbClr val="0070C0"/>
                </a:solidFill>
                <a:latin typeface="Monaco" pitchFamily="2" charset="77"/>
              </a:rPr>
              <a:t>covid_testing</a:t>
            </a:r>
            <a:r>
              <a:rPr lang="en-US" sz="4000" dirty="0"/>
              <a:t> data frame but doesn’t filter for positive results. Add to the pipeline a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filter()</a:t>
            </a:r>
            <a:r>
              <a:rPr lang="en-US" sz="3100" dirty="0"/>
              <a:t> </a:t>
            </a:r>
            <a:r>
              <a:rPr lang="en-US" sz="4000" dirty="0"/>
              <a:t>statement that selects only those rows where the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result</a:t>
            </a:r>
            <a:r>
              <a:rPr lang="en-US" sz="4000" dirty="0"/>
              <a:t> value is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"positive"</a:t>
            </a:r>
            <a:r>
              <a:rPr lang="en-US" sz="4000" dirty="0"/>
              <a:t> (Hint: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"positive"</a:t>
            </a:r>
            <a:r>
              <a:rPr lang="en-US" sz="4000" dirty="0"/>
              <a:t> must be in quotes). Knit the dashboard and note the change.</a:t>
            </a:r>
          </a:p>
          <a:p>
            <a:pPr marL="742950" indent="-7429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4000" dirty="0"/>
              <a:t>In order to use the </a:t>
            </a:r>
            <a:r>
              <a:rPr lang="en-US" sz="3100" dirty="0" err="1">
                <a:solidFill>
                  <a:srgbClr val="0070C0"/>
                </a:solidFill>
                <a:latin typeface="Monaco" pitchFamily="2" charset="77"/>
              </a:rPr>
              <a:t>datatable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()</a:t>
            </a:r>
            <a:r>
              <a:rPr lang="en-US" sz="4000" dirty="0"/>
              <a:t> function, we first need to load the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DT</a:t>
            </a:r>
            <a:r>
              <a:rPr lang="en-US" sz="4000" dirty="0"/>
              <a:t> package. Add a line to the setup chunk (all the way on top) to load the </a:t>
            </a:r>
            <a:r>
              <a:rPr lang="en-US" sz="3100" dirty="0">
                <a:solidFill>
                  <a:srgbClr val="0070C0"/>
                </a:solidFill>
                <a:latin typeface="Monaco" pitchFamily="2" charset="77"/>
              </a:rPr>
              <a:t>DT</a:t>
            </a:r>
            <a:r>
              <a:rPr lang="en-US" sz="4000" dirty="0"/>
              <a:t> package.</a:t>
            </a:r>
          </a:p>
          <a:p>
            <a:pPr marL="742950" indent="-7429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4000" dirty="0"/>
              <a:t>Make the data frame interactive! Knit the dashboard and note the change.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4000" dirty="0"/>
              <a:t>Click “yes” when you are finished!</a:t>
            </a:r>
          </a:p>
        </p:txBody>
      </p:sp>
    </p:spTree>
    <p:extLst>
      <p:ext uri="{BB962C8B-B14F-4D97-AF65-F5344CB8AC3E}">
        <p14:creationId xmlns:p14="http://schemas.microsoft.com/office/powerpoint/2010/main" val="206726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/>
              <a:t>Add styling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918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891C086-D653-DC4C-82A1-EA4B0663061F}"/>
              </a:ext>
            </a:extLst>
          </p:cNvPr>
          <p:cNvGrpSpPr/>
          <p:nvPr/>
        </p:nvGrpSpPr>
        <p:grpSpPr>
          <a:xfrm>
            <a:off x="1426186" y="563685"/>
            <a:ext cx="9339628" cy="5730630"/>
            <a:chOff x="1512033" y="751255"/>
            <a:chExt cx="9339628" cy="573063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7A21B2-29C9-D440-A807-366694D97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2033" y="751255"/>
              <a:ext cx="4597400" cy="28321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9834F8-05CF-C34F-9B77-C8A2ABEF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261" y="751255"/>
              <a:ext cx="4597400" cy="28448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3C1B58-F95F-E342-948A-034ECD4DF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2033" y="3662485"/>
              <a:ext cx="4572000" cy="28194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EC4310-72C9-584C-AAC2-2B0A82C3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4261" y="3675185"/>
              <a:ext cx="4572000" cy="27940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5306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4B8B-30A1-6342-AD8F-8BEE8183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a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13D56-0110-6245-9775-2D66B9C81A68}"/>
              </a:ext>
            </a:extLst>
          </p:cNvPr>
          <p:cNvSpPr txBox="1"/>
          <p:nvPr/>
        </p:nvSpPr>
        <p:spPr>
          <a:xfrm>
            <a:off x="11996928" y="61203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CEBF7-3B1F-C44C-B6DE-FC21A64C5ACD}"/>
              </a:ext>
            </a:extLst>
          </p:cNvPr>
          <p:cNvGrpSpPr/>
          <p:nvPr/>
        </p:nvGrpSpPr>
        <p:grpSpPr>
          <a:xfrm>
            <a:off x="1190482" y="1874728"/>
            <a:ext cx="9856738" cy="3108543"/>
            <a:chOff x="2080821" y="3409614"/>
            <a:chExt cx="8090003" cy="6530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9B7476-3BEF-0247-AFC6-78AE3252F8EC}"/>
                </a:ext>
              </a:extLst>
            </p:cNvPr>
            <p:cNvSpPr/>
            <p:nvPr/>
          </p:nvSpPr>
          <p:spPr>
            <a:xfrm>
              <a:off x="2080822" y="3409614"/>
              <a:ext cx="8090002" cy="619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81743-8B67-9E41-962E-D1046BD4F22F}"/>
                </a:ext>
              </a:extLst>
            </p:cNvPr>
            <p:cNvSpPr txBox="1"/>
            <p:nvPr/>
          </p:nvSpPr>
          <p:spPr>
            <a:xfrm>
              <a:off x="2080821" y="3409614"/>
              <a:ext cx="8090002" cy="65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---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title: "My Dashboard"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output: 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::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flex_dashboard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: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	orientation: rows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  </a:t>
              </a:r>
              <a:r>
                <a:rPr lang="en-US" sz="2800" dirty="0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theme: cerulean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---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8AEF8D-2E92-1140-8204-05F11BA46671}"/>
              </a:ext>
            </a:extLst>
          </p:cNvPr>
          <p:cNvSpPr txBox="1"/>
          <p:nvPr/>
        </p:nvSpPr>
        <p:spPr>
          <a:xfrm>
            <a:off x="369277" y="6041951"/>
            <a:ext cx="11499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https://rmarkdown.rstudio.com/flexdashboard/using.html#themes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280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71D5-967C-1149-BE74-F1F302CE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13" y="3187740"/>
            <a:ext cx="9720072" cy="856234"/>
          </a:xfrm>
        </p:spPr>
        <p:txBody>
          <a:bodyPr>
            <a:normAutofit/>
          </a:bodyPr>
          <a:lstStyle/>
          <a:p>
            <a:r>
              <a:rPr lang="en-US" sz="5400" dirty="0"/>
              <a:t>COVID19 Dashboard Hackathon!</a:t>
            </a:r>
          </a:p>
        </p:txBody>
      </p:sp>
    </p:spTree>
    <p:extLst>
      <p:ext uri="{BB962C8B-B14F-4D97-AF65-F5344CB8AC3E}">
        <p14:creationId xmlns:p14="http://schemas.microsoft.com/office/powerpoint/2010/main" val="210078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15547" y="1608815"/>
            <a:ext cx="8773386" cy="940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Turn R Markdown documents into interactive dashboards with </a:t>
            </a:r>
            <a:r>
              <a:rPr lang="en-US" sz="2400" b="1" dirty="0" err="1">
                <a:solidFill>
                  <a:srgbClr val="0070C0"/>
                </a:solidFill>
                <a:latin typeface="Monaco" pitchFamily="2" charset="77"/>
              </a:rPr>
              <a:t>flexdashboard</a:t>
            </a:r>
            <a:endParaRPr lang="en-US" sz="2400" b="1" dirty="0">
              <a:solidFill>
                <a:srgbClr val="0070C0"/>
              </a:solidFill>
              <a:latin typeface="Monaco" pitchFamily="2" charset="77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ADB1C6-7E8F-FE4D-B9EC-57FC9B052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54" y="1331683"/>
            <a:ext cx="1146893" cy="1328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14E07-256E-C445-B310-555B1E3BC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57" y="3287542"/>
            <a:ext cx="1579790" cy="49774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543775B-348F-C044-A4EF-96CA18F9225C}"/>
              </a:ext>
            </a:extLst>
          </p:cNvPr>
          <p:cNvSpPr txBox="1">
            <a:spLocks/>
          </p:cNvSpPr>
          <p:nvPr/>
        </p:nvSpPr>
        <p:spPr>
          <a:xfrm>
            <a:off x="3015547" y="3287542"/>
            <a:ext cx="8773386" cy="71911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3200" dirty="0"/>
              <a:t>Turn </a:t>
            </a:r>
            <a:r>
              <a:rPr lang="en-US" sz="3200" dirty="0" err="1"/>
              <a:t>ggplot</a:t>
            </a:r>
            <a:r>
              <a:rPr lang="en-US" sz="3200" dirty="0"/>
              <a:t> objects into interactive plots with </a:t>
            </a:r>
            <a:r>
              <a:rPr lang="en-US" sz="2400" b="1" dirty="0" err="1">
                <a:solidFill>
                  <a:srgbClr val="0070C0"/>
                </a:solidFill>
                <a:latin typeface="Monaco" pitchFamily="2" charset="77"/>
              </a:rPr>
              <a:t>plotly</a:t>
            </a:r>
            <a:endParaRPr lang="en-US" sz="3200" b="1" dirty="0">
              <a:solidFill>
                <a:srgbClr val="0070C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214D6-513B-5841-922D-641E9B801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647" y="4412615"/>
            <a:ext cx="1270000" cy="127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466DB0-5428-B84C-8865-93BFFEF4BB20}"/>
              </a:ext>
            </a:extLst>
          </p:cNvPr>
          <p:cNvSpPr txBox="1">
            <a:spLocks/>
          </p:cNvSpPr>
          <p:nvPr/>
        </p:nvSpPr>
        <p:spPr>
          <a:xfrm>
            <a:off x="3015547" y="4744896"/>
            <a:ext cx="8773386" cy="6622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Turn data frames into interactive tables with </a:t>
            </a:r>
            <a:r>
              <a:rPr lang="en-US" sz="2400" b="1" dirty="0">
                <a:solidFill>
                  <a:srgbClr val="0070C0"/>
                </a:solidFill>
                <a:latin typeface="Monaco" pitchFamily="2" charset="77"/>
              </a:rPr>
              <a:t>DT</a:t>
            </a:r>
            <a:endParaRPr lang="en-US" sz="3200" b="1" dirty="0">
              <a:solidFill>
                <a:srgbClr val="0070C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1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66731-3744-7F45-8973-2913CEE3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856B8654-628A-B24C-8BB0-39E6F5212A24}"/>
              </a:ext>
            </a:extLst>
          </p:cNvPr>
          <p:cNvSpPr txBox="1"/>
          <p:nvPr/>
        </p:nvSpPr>
        <p:spPr>
          <a:xfrm>
            <a:off x="-1" y="682728"/>
            <a:ext cx="1219200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The Data Analysis Pipeline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B8748-36BE-EE4F-8CB3-F776E8432593}"/>
              </a:ext>
            </a:extLst>
          </p:cNvPr>
          <p:cNvSpPr/>
          <p:nvPr/>
        </p:nvSpPr>
        <p:spPr>
          <a:xfrm>
            <a:off x="8951842" y="3857356"/>
            <a:ext cx="2683567" cy="641544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46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011B-8063-A944-919F-2B3C3DB7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75894"/>
            <a:ext cx="9720072" cy="795010"/>
          </a:xfrm>
        </p:spPr>
        <p:txBody>
          <a:bodyPr/>
          <a:lstStyle/>
          <a:p>
            <a:r>
              <a:rPr lang="en-US" dirty="0"/>
              <a:t>More interactive charts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29C978-0A5A-8A49-A2CD-20CA85FE6950}"/>
              </a:ext>
            </a:extLst>
          </p:cNvPr>
          <p:cNvGrpSpPr/>
          <p:nvPr/>
        </p:nvGrpSpPr>
        <p:grpSpPr>
          <a:xfrm>
            <a:off x="2181334" y="1070904"/>
            <a:ext cx="7829331" cy="5251303"/>
            <a:chOff x="-9204569" y="-2692400"/>
            <a:chExt cx="13404342" cy="89905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15E7CA-4ACC-744F-A5AF-9ABED852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153769" y="-2692400"/>
              <a:ext cx="4368800" cy="43561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0E24BD-DB68-F04E-BB11-9E07BA427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701530" y="-2641600"/>
              <a:ext cx="4343400" cy="4305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5C2AE7-0322-A041-82E9-FDF81625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19827" y="-2641600"/>
              <a:ext cx="4419600" cy="431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C2B3DA-5FA6-3443-8C59-CEED1F3D5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204569" y="1954784"/>
              <a:ext cx="4419600" cy="431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99C69B-2A46-FC4F-8FDE-3F3D6295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701530" y="1954784"/>
              <a:ext cx="4419600" cy="4343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B73558-5758-4440-A4E3-DB9B07DE5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19827" y="1903984"/>
              <a:ext cx="4419600" cy="43688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37DFA42-B410-9A40-92D7-8029AF6EE907}"/>
              </a:ext>
            </a:extLst>
          </p:cNvPr>
          <p:cNvSpPr/>
          <p:nvPr/>
        </p:nvSpPr>
        <p:spPr>
          <a:xfrm>
            <a:off x="7719526" y="6272784"/>
            <a:ext cx="4142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8"/>
              </a:rPr>
              <a:t>https://gallery.htmlwidgets.org/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675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3225-CE43-944E-B524-A02B9AF0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630" y="2459995"/>
            <a:ext cx="6137031" cy="193801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framework for developing interactive web applications in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89F8C-2C76-7C44-B02B-9FC8CB0EC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559273"/>
            <a:ext cx="3228471" cy="37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3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406039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35ABED-8C97-2848-B4B9-601155E1B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05" y="648955"/>
            <a:ext cx="3501323" cy="5251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AEC72-F405-3748-8DB9-7267EFE6F63D}"/>
              </a:ext>
            </a:extLst>
          </p:cNvPr>
          <p:cNvSpPr txBox="1"/>
          <p:nvPr/>
        </p:nvSpPr>
        <p:spPr>
          <a:xfrm>
            <a:off x="2115704" y="6212101"/>
            <a:ext cx="3501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B65C0"/>
                </a:solidFill>
                <a:hlinkClick r:id="rId4"/>
              </a:rPr>
              <a:t>https://r4ds.had.co.nz</a:t>
            </a:r>
            <a:endParaRPr lang="en-US" sz="2000" dirty="0">
              <a:solidFill>
                <a:srgbClr val="0B65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8311A6-8393-4340-8DCF-CBA6088E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127" y="651162"/>
            <a:ext cx="3505869" cy="5251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0CF4BB-6C15-244D-A9DB-FF58C4E8A3F8}"/>
              </a:ext>
            </a:extLst>
          </p:cNvPr>
          <p:cNvSpPr/>
          <p:nvPr/>
        </p:nvSpPr>
        <p:spPr>
          <a:xfrm>
            <a:off x="6096000" y="6212101"/>
            <a:ext cx="5428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6"/>
              </a:rPr>
              <a:t>https://jrnold.github.io/r4ds-exercise-solutions/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479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1BF18-0620-7B48-B58B-0E7E3FBC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68" y="730002"/>
            <a:ext cx="3221264" cy="48543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B7B2B4-637A-584A-81AF-453E490590DA}"/>
              </a:ext>
            </a:extLst>
          </p:cNvPr>
          <p:cNvSpPr/>
          <p:nvPr/>
        </p:nvSpPr>
        <p:spPr>
          <a:xfrm>
            <a:off x="3019997" y="5997370"/>
            <a:ext cx="6152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https://bookdown.org/yihui/rmarkdown/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1404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4CC2F-F674-439C-AACE-7E882299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55B5D-E1BE-B94A-8B2B-609B8B44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41" y="2490416"/>
            <a:ext cx="8867517" cy="18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03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7BE4-E7CF-C144-A4B7-915F7AF8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A486-A049-3949-B377-B0AFB2D49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1512277"/>
            <a:ext cx="4754880" cy="47970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dirty="0"/>
              <a:t>Daniella Mark</a:t>
            </a:r>
          </a:p>
          <a:p>
            <a:pPr algn="ctr"/>
            <a:r>
              <a:rPr lang="en-US" sz="2800" dirty="0"/>
              <a:t>Mohamed El </a:t>
            </a:r>
            <a:r>
              <a:rPr lang="en-US" sz="2800" dirty="0" err="1"/>
              <a:t>Fodil</a:t>
            </a:r>
            <a:r>
              <a:rPr lang="en-US" sz="2800" dirty="0"/>
              <a:t> </a:t>
            </a:r>
            <a:r>
              <a:rPr lang="en-US" sz="2800" dirty="0" err="1"/>
              <a:t>Ihaddaden</a:t>
            </a:r>
            <a:endParaRPr lang="en-US" sz="2800" dirty="0"/>
          </a:p>
          <a:p>
            <a:pPr algn="ctr"/>
            <a:r>
              <a:rPr lang="en-US" sz="2800" dirty="0"/>
              <a:t>Silvia </a:t>
            </a:r>
            <a:r>
              <a:rPr lang="en-US" sz="2800" dirty="0" err="1"/>
              <a:t>Canelon</a:t>
            </a:r>
            <a:endParaRPr lang="en-US" sz="2800" dirty="0"/>
          </a:p>
          <a:p>
            <a:pPr algn="ctr"/>
            <a:r>
              <a:rPr lang="en-US" sz="2800" dirty="0" err="1"/>
              <a:t>Shelmith</a:t>
            </a:r>
            <a:r>
              <a:rPr lang="en-US" sz="2800" dirty="0"/>
              <a:t> Kariuki</a:t>
            </a:r>
          </a:p>
          <a:p>
            <a:pPr algn="ctr"/>
            <a:r>
              <a:rPr lang="en-US" sz="2800" dirty="0" err="1"/>
              <a:t>Sina</a:t>
            </a:r>
            <a:r>
              <a:rPr lang="en-US" sz="2800" dirty="0"/>
              <a:t> </a:t>
            </a:r>
            <a:r>
              <a:rPr lang="en-US" sz="2800" dirty="0" err="1"/>
              <a:t>Rüeger</a:t>
            </a:r>
            <a:endParaRPr lang="en-US" sz="2800" dirty="0"/>
          </a:p>
          <a:p>
            <a:pPr algn="ctr"/>
            <a:r>
              <a:rPr lang="en-US" sz="2800" dirty="0"/>
              <a:t>Amit Kohli</a:t>
            </a:r>
          </a:p>
          <a:p>
            <a:pPr algn="ctr"/>
            <a:r>
              <a:rPr lang="en-US" sz="2800" dirty="0"/>
              <a:t>Richard Hanna</a:t>
            </a:r>
          </a:p>
          <a:p>
            <a:pPr algn="ctr"/>
            <a:r>
              <a:rPr lang="en-US" sz="2800" dirty="0"/>
              <a:t>Shannon Hagerty</a:t>
            </a:r>
          </a:p>
          <a:p>
            <a:pPr algn="ctr"/>
            <a:r>
              <a:rPr lang="en-US" sz="2800" dirty="0"/>
              <a:t>Martin </a:t>
            </a:r>
            <a:r>
              <a:rPr lang="en-US" sz="2800" dirty="0" err="1"/>
              <a:t>Frigaard</a:t>
            </a:r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C10EF-6A4C-9F41-B01E-E1527493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1512277"/>
            <a:ext cx="4754880" cy="47970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dirty="0"/>
              <a:t>Daniel Chen </a:t>
            </a:r>
          </a:p>
          <a:p>
            <a:pPr algn="ctr"/>
            <a:r>
              <a:rPr lang="en-US" sz="2800" dirty="0"/>
              <a:t>Cass Wilkinson </a:t>
            </a:r>
            <a:r>
              <a:rPr lang="en-US" sz="2800" dirty="0" err="1"/>
              <a:t>Saldaña</a:t>
            </a:r>
            <a:endParaRPr lang="en-US" sz="2800" dirty="0"/>
          </a:p>
          <a:p>
            <a:pPr algn="ctr"/>
            <a:r>
              <a:rPr lang="en-US" sz="2800" dirty="0"/>
              <a:t>Peter Higgins</a:t>
            </a:r>
          </a:p>
          <a:p>
            <a:pPr algn="ctr"/>
            <a:r>
              <a:rPr lang="en-US" sz="2800" dirty="0"/>
              <a:t>Bárbara </a:t>
            </a:r>
            <a:r>
              <a:rPr lang="en-US" sz="2800" dirty="0" err="1"/>
              <a:t>Bitarello</a:t>
            </a:r>
            <a:endParaRPr lang="en-US" sz="2800" dirty="0"/>
          </a:p>
          <a:p>
            <a:pPr algn="ctr"/>
            <a:r>
              <a:rPr lang="en-US" sz="2800" dirty="0"/>
              <a:t>Paul </a:t>
            </a:r>
            <a:r>
              <a:rPr lang="en-US" sz="2800" dirty="0" err="1"/>
              <a:t>Wildenhain</a:t>
            </a:r>
            <a:endParaRPr lang="en-US" sz="2800" dirty="0"/>
          </a:p>
          <a:p>
            <a:pPr algn="ctr"/>
            <a:r>
              <a:rPr lang="en-US" sz="2800" dirty="0"/>
              <a:t>Jake Riley</a:t>
            </a:r>
          </a:p>
          <a:p>
            <a:pPr algn="ctr"/>
            <a:r>
              <a:rPr lang="en-US" sz="2800" dirty="0"/>
              <a:t>Amy Goodwin Davies</a:t>
            </a:r>
          </a:p>
          <a:p>
            <a:pPr algn="ctr"/>
            <a:r>
              <a:rPr lang="en-US" sz="2800" dirty="0"/>
              <a:t>Zach </a:t>
            </a:r>
            <a:r>
              <a:rPr lang="en-US" sz="2800" dirty="0" err="1"/>
              <a:t>Dravis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794CB-CE87-B048-8D7C-D4D5FE96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274" y="2569681"/>
            <a:ext cx="1965779" cy="228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F02D-8F05-3E4D-A284-02BE685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031495"/>
            <a:ext cx="9720072" cy="79501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7574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D2E1-8890-0346-8169-E181E50A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complete the post-course survey!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EFB20-05A4-F54A-B753-3A389D50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58" y="1948892"/>
            <a:ext cx="2980083" cy="2960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307750-B889-A548-82C7-C69736E4B7D8}"/>
              </a:ext>
            </a:extLst>
          </p:cNvPr>
          <p:cNvSpPr/>
          <p:nvPr/>
        </p:nvSpPr>
        <p:spPr>
          <a:xfrm>
            <a:off x="2453495" y="5477774"/>
            <a:ext cx="72850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4"/>
              </a:rPr>
              <a:t>https://bit.ly/rmed2020-101-post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9699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F037-FFD8-1342-870B-C1ED772D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5216"/>
            <a:ext cx="12192000" cy="795010"/>
          </a:xfrm>
        </p:spPr>
        <p:txBody>
          <a:bodyPr>
            <a:normAutofit/>
          </a:bodyPr>
          <a:lstStyle/>
          <a:p>
            <a:r>
              <a:rPr lang="en-US" sz="4000" dirty="0"/>
              <a:t>Dashboards visualize key data on 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09AFC-8C1C-1849-B9F7-E4CA22A3D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896" y="1452035"/>
            <a:ext cx="8146208" cy="48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5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9F902-62FF-FE43-8E3A-7A8BBF51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270" y="1840987"/>
            <a:ext cx="2742034" cy="3176025"/>
          </a:xfrm>
          <a:prstGeom prst="rect">
            <a:avLst/>
          </a:prstGeom>
        </p:spPr>
      </p:pic>
      <p:sp>
        <p:nvSpPr>
          <p:cNvPr id="5" name="Google Shape;125;p16">
            <a:extLst>
              <a:ext uri="{FF2B5EF4-FFF2-40B4-BE49-F238E27FC236}">
                <a16:creationId xmlns:a16="http://schemas.microsoft.com/office/drawing/2014/main" id="{8912C29D-8D3D-5F45-920C-FD7089028CCE}"/>
              </a:ext>
            </a:extLst>
          </p:cNvPr>
          <p:cNvSpPr txBox="1"/>
          <p:nvPr/>
        </p:nvSpPr>
        <p:spPr>
          <a:xfrm>
            <a:off x="5011615" y="2554472"/>
            <a:ext cx="6383216" cy="174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7835" rIns="0" bIns="0" anchor="t" anchorCtr="0">
            <a:noAutofit/>
          </a:bodyPr>
          <a:lstStyle/>
          <a:p>
            <a:pPr marL="6803" marR="2721">
              <a:lnSpc>
                <a:spcPct val="104099"/>
              </a:lnSpc>
              <a:spcBef>
                <a:spcPts val="1061"/>
              </a:spcBef>
            </a:pPr>
            <a:r>
              <a:rPr lang="en-US" sz="4000" dirty="0">
                <a:latin typeface="Tw Cen MT" panose="020B0602020104020603" pitchFamily="34" charset="77"/>
                <a:ea typeface="Calibri"/>
                <a:cs typeface="Calibri"/>
                <a:sym typeface="Calibri"/>
              </a:rPr>
              <a:t>Turn an R Markdown document into an interactive dashboard</a:t>
            </a:r>
            <a:endParaRPr sz="4000" dirty="0">
              <a:latin typeface="Tw Cen MT" panose="020B06020201040206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5150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CE170-EB28-C240-8876-301B066CF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90"/>
          <a:stretch/>
        </p:blipFill>
        <p:spPr>
          <a:xfrm>
            <a:off x="396898" y="422031"/>
            <a:ext cx="5345238" cy="6013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278968-78C2-E841-829D-3EE5F799BF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48"/>
          <a:stretch/>
        </p:blipFill>
        <p:spPr>
          <a:xfrm>
            <a:off x="5906377" y="342172"/>
            <a:ext cx="6184228" cy="60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2BB53-D6AF-F545-BCD3-B1418C8DA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54" y="422031"/>
            <a:ext cx="5310738" cy="6013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2E31C5-D599-3345-A314-0A750A684F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419"/>
          <a:stretch/>
        </p:blipFill>
        <p:spPr>
          <a:xfrm>
            <a:off x="6246114" y="422031"/>
            <a:ext cx="5604001" cy="60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2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71D5-967C-1149-BE74-F1F302CE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411F4-342E-F444-9B8D-B5F7151B9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954" y="1886679"/>
            <a:ext cx="10972800" cy="4584459"/>
          </a:xfrm>
        </p:spPr>
        <p:txBody>
          <a:bodyPr>
            <a:normAutofit/>
          </a:bodyPr>
          <a:lstStyle/>
          <a:p>
            <a:r>
              <a:rPr lang="en-US" sz="2800" dirty="0"/>
              <a:t>Open </a:t>
            </a:r>
            <a:r>
              <a:rPr lang="en-US" sz="2400" dirty="0">
                <a:solidFill>
                  <a:srgbClr val="0070C0"/>
                </a:solidFill>
                <a:latin typeface="Monaco" pitchFamily="2" charset="77"/>
              </a:rPr>
              <a:t>05 – </a:t>
            </a:r>
            <a:r>
              <a:rPr lang="en-US" sz="2400" dirty="0" err="1">
                <a:solidFill>
                  <a:srgbClr val="0070C0"/>
                </a:solidFill>
                <a:latin typeface="Monaco" pitchFamily="2" charset="77"/>
              </a:rPr>
              <a:t>Communicate.Rmd</a:t>
            </a:r>
            <a:r>
              <a:rPr lang="en-US" sz="2800" dirty="0"/>
              <a:t> to work with a draft COVID19 </a:t>
            </a:r>
            <a:r>
              <a:rPr lang="en-US" sz="2800" dirty="0" err="1"/>
              <a:t>flexdashboard</a:t>
            </a:r>
            <a:r>
              <a:rPr lang="en-US" sz="2800" dirty="0"/>
              <a:t>. Do the following: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2800" dirty="0"/>
              <a:t>Knit the document to see what the dashboard looks like.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2800" dirty="0"/>
              <a:t>Change the </a:t>
            </a:r>
            <a:r>
              <a:rPr lang="en-US" sz="2800" b="1" dirty="0"/>
              <a:t>Test Volumes Over Time</a:t>
            </a:r>
            <a:r>
              <a:rPr lang="en-US" sz="2800" dirty="0"/>
              <a:t> plot so that it visualizes the fraction of positive tests on a given day. (Hint: map the “fill” aesthetic to “result”). Knit the document again and note the change.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2800" dirty="0"/>
              <a:t>Change the </a:t>
            </a:r>
            <a:r>
              <a:rPr lang="en-US" sz="2800" b="1" dirty="0"/>
              <a:t>layout </a:t>
            </a:r>
            <a:r>
              <a:rPr lang="en-US" sz="2800" dirty="0"/>
              <a:t>from </a:t>
            </a:r>
            <a:r>
              <a:rPr lang="en-US" sz="2800" b="1" dirty="0"/>
              <a:t>columns</a:t>
            </a:r>
            <a:r>
              <a:rPr lang="en-US" sz="2800" dirty="0"/>
              <a:t> to a </a:t>
            </a:r>
            <a:r>
              <a:rPr lang="en-US" sz="2800" b="1" dirty="0"/>
              <a:t>row</a:t>
            </a:r>
            <a:r>
              <a:rPr lang="en-US" sz="2800" dirty="0"/>
              <a:t> orientation. Knit the document again and note the change.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2800" dirty="0"/>
              <a:t>Click “yes” when you are finished!</a:t>
            </a:r>
          </a:p>
        </p:txBody>
      </p:sp>
    </p:spTree>
    <p:extLst>
      <p:ext uri="{BB962C8B-B14F-4D97-AF65-F5344CB8AC3E}">
        <p14:creationId xmlns:p14="http://schemas.microsoft.com/office/powerpoint/2010/main" val="799619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89846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4B8B-30A1-6342-AD8F-8BEE8183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makes </a:t>
            </a:r>
            <a:r>
              <a:rPr lang="en-US" dirty="0" err="1"/>
              <a:t>ggplots</a:t>
            </a:r>
            <a:r>
              <a:rPr lang="en-US" dirty="0"/>
              <a:t> interactive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44EF4B-B84D-2042-80DC-8271D9C38B06}"/>
              </a:ext>
            </a:extLst>
          </p:cNvPr>
          <p:cNvGrpSpPr/>
          <p:nvPr/>
        </p:nvGrpSpPr>
        <p:grpSpPr>
          <a:xfrm>
            <a:off x="1167630" y="3873613"/>
            <a:ext cx="9856737" cy="2110094"/>
            <a:chOff x="2080825" y="3235065"/>
            <a:chExt cx="8090002" cy="1113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8C0482-75B5-6A4E-92A2-723A34F91C90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A7890-3531-774D-821D-616132348880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958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my_plot</a:t>
              </a:r>
              <a:r>
                <a:rPr lang="en-US" sz="2800" dirty="0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113D56-0110-6245-9775-2D66B9C81A68}"/>
              </a:ext>
            </a:extLst>
          </p:cNvPr>
          <p:cNvSpPr txBox="1"/>
          <p:nvPr/>
        </p:nvSpPr>
        <p:spPr>
          <a:xfrm>
            <a:off x="11996928" y="61203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CEBF7-3B1F-C44C-B6DE-FC21A64C5ACD}"/>
              </a:ext>
            </a:extLst>
          </p:cNvPr>
          <p:cNvGrpSpPr/>
          <p:nvPr/>
        </p:nvGrpSpPr>
        <p:grpSpPr>
          <a:xfrm>
            <a:off x="1167630" y="1649595"/>
            <a:ext cx="9856738" cy="1779405"/>
            <a:chOff x="2080824" y="3409614"/>
            <a:chExt cx="8090003" cy="9392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9B7476-3BEF-0247-AFC6-78AE3252F8EC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81743-8B67-9E41-962E-D1046BD4F22F}"/>
                </a:ext>
              </a:extLst>
            </p:cNvPr>
            <p:cNvSpPr txBox="1"/>
            <p:nvPr/>
          </p:nvSpPr>
          <p:spPr>
            <a:xfrm>
              <a:off x="2080824" y="3617797"/>
              <a:ext cx="8090002" cy="73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3A0993B-0C8E-0B46-AC23-5868622C551E}"/>
              </a:ext>
            </a:extLst>
          </p:cNvPr>
          <p:cNvSpPr txBox="1"/>
          <p:nvPr/>
        </p:nvSpPr>
        <p:spPr>
          <a:xfrm>
            <a:off x="1167630" y="5180001"/>
            <a:ext cx="9856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ggplotly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my_plot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086B1A-C864-0846-A37C-EFD02A6A4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54" y="5632340"/>
            <a:ext cx="2571574" cy="81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10920</TotalTime>
  <Words>1150</Words>
  <Application>Microsoft Macintosh PowerPoint</Application>
  <PresentationFormat>Widescreen</PresentationFormat>
  <Paragraphs>131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Monaco</vt:lpstr>
      <vt:lpstr>Tw Cen MT</vt:lpstr>
      <vt:lpstr>Tw Cen MT Condensed</vt:lpstr>
      <vt:lpstr>Wingdings 3</vt:lpstr>
      <vt:lpstr>Integral</vt:lpstr>
      <vt:lpstr>Dashboards</vt:lpstr>
      <vt:lpstr>PowerPoint Presentation</vt:lpstr>
      <vt:lpstr>Dashboards visualize key data on demand</vt:lpstr>
      <vt:lpstr>PowerPoint Presentation</vt:lpstr>
      <vt:lpstr>PowerPoint Presentation</vt:lpstr>
      <vt:lpstr>PowerPoint Presentation</vt:lpstr>
      <vt:lpstr>Your Turn #1</vt:lpstr>
      <vt:lpstr>Making plots interactive</vt:lpstr>
      <vt:lpstr>Plotly makes ggplots interactive</vt:lpstr>
      <vt:lpstr>Your Turn #2</vt:lpstr>
      <vt:lpstr>Interactive tables</vt:lpstr>
      <vt:lpstr>DT makes data frames interactive</vt:lpstr>
      <vt:lpstr>Your Turn #2</vt:lpstr>
      <vt:lpstr>Add styling</vt:lpstr>
      <vt:lpstr>PowerPoint Presentation</vt:lpstr>
      <vt:lpstr>Adding a theme</vt:lpstr>
      <vt:lpstr>COVID19 Dashboard Hackathon!</vt:lpstr>
      <vt:lpstr>PowerPoint Presentation</vt:lpstr>
      <vt:lpstr>What else?</vt:lpstr>
      <vt:lpstr>More interactive charts</vt:lpstr>
      <vt:lpstr>A framework for developing interactive web applications in R</vt:lpstr>
      <vt:lpstr>What next?</vt:lpstr>
      <vt:lpstr>PowerPoint Presentation</vt:lpstr>
      <vt:lpstr>PowerPoint Presentation</vt:lpstr>
      <vt:lpstr>PowerPoint Presentation</vt:lpstr>
      <vt:lpstr>Thank You!</vt:lpstr>
      <vt:lpstr>Thank You!</vt:lpstr>
      <vt:lpstr>Please complete the post-course survey!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599</cp:revision>
  <cp:lastPrinted>2019-02-19T22:36:37Z</cp:lastPrinted>
  <dcterms:created xsi:type="dcterms:W3CDTF">2018-02-01T22:00:01Z</dcterms:created>
  <dcterms:modified xsi:type="dcterms:W3CDTF">2020-08-24T01:44:54Z</dcterms:modified>
</cp:coreProperties>
</file>